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56" r:id="rId2"/>
    <p:sldId id="260" r:id="rId3"/>
    <p:sldId id="261" r:id="rId4"/>
    <p:sldId id="262" r:id="rId5"/>
    <p:sldId id="263" r:id="rId6"/>
    <p:sldId id="264" r:id="rId7"/>
    <p:sldId id="266" r:id="rId8"/>
    <p:sldId id="265" r:id="rId9"/>
    <p:sldId id="267" r:id="rId10"/>
    <p:sldId id="268" r:id="rId11"/>
    <p:sldId id="274" r:id="rId12"/>
    <p:sldId id="273" r:id="rId13"/>
    <p:sldId id="271" r:id="rId14"/>
    <p:sldId id="272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69" r:id="rId26"/>
    <p:sldId id="270" r:id="rId27"/>
  </p:sldIdLst>
  <p:sldSz cx="5851525" cy="43894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ntext_a" id="{FA2D9DED-6D78-4538-A7CA-A90FBEF36B4E}">
          <p14:sldIdLst>
            <p14:sldId id="256"/>
            <p14:sldId id="260"/>
            <p14:sldId id="261"/>
            <p14:sldId id="262"/>
            <p14:sldId id="263"/>
            <p14:sldId id="264"/>
            <p14:sldId id="266"/>
            <p14:sldId id="265"/>
            <p14:sldId id="267"/>
            <p14:sldId id="268"/>
            <p14:sldId id="274"/>
            <p14:sldId id="273"/>
            <p14:sldId id="271"/>
            <p14:sldId id="272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</p14:sldIdLst>
        </p14:section>
        <p14:section name="context_b" id="{B2DD093C-A5F8-46A2-AC93-2E87EC455D39}">
          <p14:sldIdLst>
            <p14:sldId id="269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0" autoAdjust="0"/>
    <p:restoredTop sz="76835" autoAdjust="0"/>
  </p:normalViewPr>
  <p:slideViewPr>
    <p:cSldViewPr snapToGrid="0">
      <p:cViewPr varScale="1">
        <p:scale>
          <a:sx n="104" d="100"/>
          <a:sy n="104" d="100"/>
        </p:scale>
        <p:origin x="1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3562A-F8D4-4F42-94B6-F95408ACB29E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D071A9-4FC4-44F2-B648-9EAC8203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346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91490" rtl="0" eaLnBrk="1" latinLnBrk="0" hangingPunct="1">
      <a:defRPr sz="645" kern="1200">
        <a:solidFill>
          <a:schemeClr val="tx1"/>
        </a:solidFill>
        <a:latin typeface="+mn-lt"/>
        <a:ea typeface="+mn-ea"/>
        <a:cs typeface="+mn-cs"/>
      </a:defRPr>
    </a:lvl1pPr>
    <a:lvl2pPr marL="245745" algn="l" defTabSz="491490" rtl="0" eaLnBrk="1" latinLnBrk="0" hangingPunct="1">
      <a:defRPr sz="645" kern="1200">
        <a:solidFill>
          <a:schemeClr val="tx1"/>
        </a:solidFill>
        <a:latin typeface="+mn-lt"/>
        <a:ea typeface="+mn-ea"/>
        <a:cs typeface="+mn-cs"/>
      </a:defRPr>
    </a:lvl2pPr>
    <a:lvl3pPr marL="491490" algn="l" defTabSz="491490" rtl="0" eaLnBrk="1" latinLnBrk="0" hangingPunct="1">
      <a:defRPr sz="645" kern="1200">
        <a:solidFill>
          <a:schemeClr val="tx1"/>
        </a:solidFill>
        <a:latin typeface="+mn-lt"/>
        <a:ea typeface="+mn-ea"/>
        <a:cs typeface="+mn-cs"/>
      </a:defRPr>
    </a:lvl3pPr>
    <a:lvl4pPr marL="737235" algn="l" defTabSz="491490" rtl="0" eaLnBrk="1" latinLnBrk="0" hangingPunct="1">
      <a:defRPr sz="645" kern="1200">
        <a:solidFill>
          <a:schemeClr val="tx1"/>
        </a:solidFill>
        <a:latin typeface="+mn-lt"/>
        <a:ea typeface="+mn-ea"/>
        <a:cs typeface="+mn-cs"/>
      </a:defRPr>
    </a:lvl4pPr>
    <a:lvl5pPr marL="982980" algn="l" defTabSz="491490" rtl="0" eaLnBrk="1" latinLnBrk="0" hangingPunct="1">
      <a:defRPr sz="645" kern="1200">
        <a:solidFill>
          <a:schemeClr val="tx1"/>
        </a:solidFill>
        <a:latin typeface="+mn-lt"/>
        <a:ea typeface="+mn-ea"/>
        <a:cs typeface="+mn-cs"/>
      </a:defRPr>
    </a:lvl5pPr>
    <a:lvl6pPr marL="1228725" algn="l" defTabSz="491490" rtl="0" eaLnBrk="1" latinLnBrk="0" hangingPunct="1">
      <a:defRPr sz="645" kern="1200">
        <a:solidFill>
          <a:schemeClr val="tx1"/>
        </a:solidFill>
        <a:latin typeface="+mn-lt"/>
        <a:ea typeface="+mn-ea"/>
        <a:cs typeface="+mn-cs"/>
      </a:defRPr>
    </a:lvl6pPr>
    <a:lvl7pPr marL="1474470" algn="l" defTabSz="491490" rtl="0" eaLnBrk="1" latinLnBrk="0" hangingPunct="1">
      <a:defRPr sz="645" kern="1200">
        <a:solidFill>
          <a:schemeClr val="tx1"/>
        </a:solidFill>
        <a:latin typeface="+mn-lt"/>
        <a:ea typeface="+mn-ea"/>
        <a:cs typeface="+mn-cs"/>
      </a:defRPr>
    </a:lvl7pPr>
    <a:lvl8pPr marL="1720215" algn="l" defTabSz="491490" rtl="0" eaLnBrk="1" latinLnBrk="0" hangingPunct="1">
      <a:defRPr sz="645" kern="1200">
        <a:solidFill>
          <a:schemeClr val="tx1"/>
        </a:solidFill>
        <a:latin typeface="+mn-lt"/>
        <a:ea typeface="+mn-ea"/>
        <a:cs typeface="+mn-cs"/>
      </a:defRPr>
    </a:lvl8pPr>
    <a:lvl9pPr marL="1965960" algn="l" defTabSz="491490" rtl="0" eaLnBrk="1" latinLnBrk="0" hangingPunct="1">
      <a:defRPr sz="64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30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14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5696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014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1441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0596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9467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0795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0811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3991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705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5513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8408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8244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069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2504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0147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660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711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250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472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450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58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107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071A9-4FC4-44F2-B648-9EAC8203B1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68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865" y="718364"/>
            <a:ext cx="4973796" cy="1528175"/>
          </a:xfrm>
        </p:spPr>
        <p:txBody>
          <a:bodyPr anchor="b"/>
          <a:lstStyle>
            <a:lvl1pPr algn="ctr">
              <a:defRPr sz="38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2305472"/>
            <a:ext cx="4388644" cy="1059764"/>
          </a:xfrm>
        </p:spPr>
        <p:txBody>
          <a:bodyPr/>
          <a:lstStyle>
            <a:lvl1pPr marL="0" indent="0" algn="ctr">
              <a:buNone/>
              <a:defRPr sz="1536"/>
            </a:lvl1pPr>
            <a:lvl2pPr marL="292562" indent="0" algn="ctr">
              <a:buNone/>
              <a:defRPr sz="1280"/>
            </a:lvl2pPr>
            <a:lvl3pPr marL="585125" indent="0" algn="ctr">
              <a:buNone/>
              <a:defRPr sz="1152"/>
            </a:lvl3pPr>
            <a:lvl4pPr marL="877687" indent="0" algn="ctr">
              <a:buNone/>
              <a:defRPr sz="1024"/>
            </a:lvl4pPr>
            <a:lvl5pPr marL="1170249" indent="0" algn="ctr">
              <a:buNone/>
              <a:defRPr sz="1024"/>
            </a:lvl5pPr>
            <a:lvl6pPr marL="1462811" indent="0" algn="ctr">
              <a:buNone/>
              <a:defRPr sz="1024"/>
            </a:lvl6pPr>
            <a:lvl7pPr marL="1755374" indent="0" algn="ctr">
              <a:buNone/>
              <a:defRPr sz="1024"/>
            </a:lvl7pPr>
            <a:lvl8pPr marL="2047936" indent="0" algn="ctr">
              <a:buNone/>
              <a:defRPr sz="1024"/>
            </a:lvl8pPr>
            <a:lvl9pPr marL="2340498" indent="0" algn="ctr">
              <a:buNone/>
              <a:defRPr sz="102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EC7C-66F9-400C-B93A-FB2221D2B9A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B2CE-9EDD-4A19-8F82-918F01CB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359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EC7C-66F9-400C-B93A-FB2221D2B9A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B2CE-9EDD-4A19-8F82-918F01CB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519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233697"/>
            <a:ext cx="1261735" cy="371984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3" y="233697"/>
            <a:ext cx="3712061" cy="371984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EC7C-66F9-400C-B93A-FB2221D2B9A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B2CE-9EDD-4A19-8F82-918F01CB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459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EC7C-66F9-400C-B93A-FB2221D2B9A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B2CE-9EDD-4A19-8F82-918F01CB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539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1094313"/>
            <a:ext cx="5046940" cy="1825884"/>
          </a:xfrm>
        </p:spPr>
        <p:txBody>
          <a:bodyPr anchor="b"/>
          <a:lstStyle>
            <a:lvl1pPr>
              <a:defRPr sz="38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937470"/>
            <a:ext cx="5046940" cy="960189"/>
          </a:xfrm>
        </p:spPr>
        <p:txBody>
          <a:bodyPr/>
          <a:lstStyle>
            <a:lvl1pPr marL="0" indent="0">
              <a:buNone/>
              <a:defRPr sz="1536">
                <a:solidFill>
                  <a:schemeClr val="tx1"/>
                </a:solidFill>
              </a:defRPr>
            </a:lvl1pPr>
            <a:lvl2pPr marL="292562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2pPr>
            <a:lvl3pPr marL="585125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3pPr>
            <a:lvl4pPr marL="877687" indent="0">
              <a:buNone/>
              <a:defRPr sz="1024">
                <a:solidFill>
                  <a:schemeClr val="tx1">
                    <a:tint val="75000"/>
                  </a:schemeClr>
                </a:solidFill>
              </a:defRPr>
            </a:lvl4pPr>
            <a:lvl5pPr marL="1170249" indent="0">
              <a:buNone/>
              <a:defRPr sz="1024">
                <a:solidFill>
                  <a:schemeClr val="tx1">
                    <a:tint val="75000"/>
                  </a:schemeClr>
                </a:solidFill>
              </a:defRPr>
            </a:lvl5pPr>
            <a:lvl6pPr marL="1462811" indent="0">
              <a:buNone/>
              <a:defRPr sz="1024">
                <a:solidFill>
                  <a:schemeClr val="tx1">
                    <a:tint val="75000"/>
                  </a:schemeClr>
                </a:solidFill>
              </a:defRPr>
            </a:lvl6pPr>
            <a:lvl7pPr marL="1755374" indent="0">
              <a:buNone/>
              <a:defRPr sz="1024">
                <a:solidFill>
                  <a:schemeClr val="tx1">
                    <a:tint val="75000"/>
                  </a:schemeClr>
                </a:solidFill>
              </a:defRPr>
            </a:lvl7pPr>
            <a:lvl8pPr marL="2047936" indent="0">
              <a:buNone/>
              <a:defRPr sz="1024">
                <a:solidFill>
                  <a:schemeClr val="tx1">
                    <a:tint val="75000"/>
                  </a:schemeClr>
                </a:solidFill>
              </a:defRPr>
            </a:lvl8pPr>
            <a:lvl9pPr marL="2340498" indent="0">
              <a:buNone/>
              <a:defRPr sz="10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EC7C-66F9-400C-B93A-FB2221D2B9A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B2CE-9EDD-4A19-8F82-918F01CB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248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1168485"/>
            <a:ext cx="2486898" cy="27850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1168485"/>
            <a:ext cx="2486898" cy="27850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EC7C-66F9-400C-B93A-FB2221D2B9A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B2CE-9EDD-4A19-8F82-918F01CB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964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33698"/>
            <a:ext cx="5046940" cy="8484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1076022"/>
            <a:ext cx="2475469" cy="527342"/>
          </a:xfrm>
        </p:spPr>
        <p:txBody>
          <a:bodyPr anchor="b"/>
          <a:lstStyle>
            <a:lvl1pPr marL="0" indent="0">
              <a:buNone/>
              <a:defRPr sz="1536" b="1"/>
            </a:lvl1pPr>
            <a:lvl2pPr marL="292562" indent="0">
              <a:buNone/>
              <a:defRPr sz="1280" b="1"/>
            </a:lvl2pPr>
            <a:lvl3pPr marL="585125" indent="0">
              <a:buNone/>
              <a:defRPr sz="1152" b="1"/>
            </a:lvl3pPr>
            <a:lvl4pPr marL="877687" indent="0">
              <a:buNone/>
              <a:defRPr sz="1024" b="1"/>
            </a:lvl4pPr>
            <a:lvl5pPr marL="1170249" indent="0">
              <a:buNone/>
              <a:defRPr sz="1024" b="1"/>
            </a:lvl5pPr>
            <a:lvl6pPr marL="1462811" indent="0">
              <a:buNone/>
              <a:defRPr sz="1024" b="1"/>
            </a:lvl6pPr>
            <a:lvl7pPr marL="1755374" indent="0">
              <a:buNone/>
              <a:defRPr sz="1024" b="1"/>
            </a:lvl7pPr>
            <a:lvl8pPr marL="2047936" indent="0">
              <a:buNone/>
              <a:defRPr sz="1024" b="1"/>
            </a:lvl8pPr>
            <a:lvl9pPr marL="2340498" indent="0">
              <a:buNone/>
              <a:defRPr sz="102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603364"/>
            <a:ext cx="2475469" cy="23583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1076022"/>
            <a:ext cx="2487660" cy="527342"/>
          </a:xfrm>
        </p:spPr>
        <p:txBody>
          <a:bodyPr anchor="b"/>
          <a:lstStyle>
            <a:lvl1pPr marL="0" indent="0">
              <a:buNone/>
              <a:defRPr sz="1536" b="1"/>
            </a:lvl1pPr>
            <a:lvl2pPr marL="292562" indent="0">
              <a:buNone/>
              <a:defRPr sz="1280" b="1"/>
            </a:lvl2pPr>
            <a:lvl3pPr marL="585125" indent="0">
              <a:buNone/>
              <a:defRPr sz="1152" b="1"/>
            </a:lvl3pPr>
            <a:lvl4pPr marL="877687" indent="0">
              <a:buNone/>
              <a:defRPr sz="1024" b="1"/>
            </a:lvl4pPr>
            <a:lvl5pPr marL="1170249" indent="0">
              <a:buNone/>
              <a:defRPr sz="1024" b="1"/>
            </a:lvl5pPr>
            <a:lvl6pPr marL="1462811" indent="0">
              <a:buNone/>
              <a:defRPr sz="1024" b="1"/>
            </a:lvl6pPr>
            <a:lvl7pPr marL="1755374" indent="0">
              <a:buNone/>
              <a:defRPr sz="1024" b="1"/>
            </a:lvl7pPr>
            <a:lvl8pPr marL="2047936" indent="0">
              <a:buNone/>
              <a:defRPr sz="1024" b="1"/>
            </a:lvl8pPr>
            <a:lvl9pPr marL="2340498" indent="0">
              <a:buNone/>
              <a:defRPr sz="102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603364"/>
            <a:ext cx="2487660" cy="23583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EC7C-66F9-400C-B93A-FB2221D2B9A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B2CE-9EDD-4A19-8F82-918F01CB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78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EC7C-66F9-400C-B93A-FB2221D2B9A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B2CE-9EDD-4A19-8F82-918F01CB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290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EC7C-66F9-400C-B93A-FB2221D2B9A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B2CE-9EDD-4A19-8F82-918F01CB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292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92629"/>
            <a:ext cx="1887269" cy="1024202"/>
          </a:xfrm>
        </p:spPr>
        <p:txBody>
          <a:bodyPr anchor="b"/>
          <a:lstStyle>
            <a:lvl1pPr>
              <a:defRPr sz="204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631999"/>
            <a:ext cx="2962335" cy="3119346"/>
          </a:xfrm>
        </p:spPr>
        <p:txBody>
          <a:bodyPr/>
          <a:lstStyle>
            <a:lvl1pPr>
              <a:defRPr sz="2048"/>
            </a:lvl1pPr>
            <a:lvl2pPr>
              <a:defRPr sz="1792"/>
            </a:lvl2pPr>
            <a:lvl3pPr>
              <a:defRPr sz="1536"/>
            </a:lvl3pPr>
            <a:lvl4pPr>
              <a:defRPr sz="1280"/>
            </a:lvl4pPr>
            <a:lvl5pPr>
              <a:defRPr sz="1280"/>
            </a:lvl5pPr>
            <a:lvl6pPr>
              <a:defRPr sz="1280"/>
            </a:lvl6pPr>
            <a:lvl7pPr>
              <a:defRPr sz="1280"/>
            </a:lvl7pPr>
            <a:lvl8pPr>
              <a:defRPr sz="1280"/>
            </a:lvl8pPr>
            <a:lvl9pPr>
              <a:defRPr sz="12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1316831"/>
            <a:ext cx="1887269" cy="2439593"/>
          </a:xfrm>
        </p:spPr>
        <p:txBody>
          <a:bodyPr/>
          <a:lstStyle>
            <a:lvl1pPr marL="0" indent="0">
              <a:buNone/>
              <a:defRPr sz="1024"/>
            </a:lvl1pPr>
            <a:lvl2pPr marL="292562" indent="0">
              <a:buNone/>
              <a:defRPr sz="896"/>
            </a:lvl2pPr>
            <a:lvl3pPr marL="585125" indent="0">
              <a:buNone/>
              <a:defRPr sz="768"/>
            </a:lvl3pPr>
            <a:lvl4pPr marL="877687" indent="0">
              <a:buNone/>
              <a:defRPr sz="640"/>
            </a:lvl4pPr>
            <a:lvl5pPr marL="1170249" indent="0">
              <a:buNone/>
              <a:defRPr sz="640"/>
            </a:lvl5pPr>
            <a:lvl6pPr marL="1462811" indent="0">
              <a:buNone/>
              <a:defRPr sz="640"/>
            </a:lvl6pPr>
            <a:lvl7pPr marL="1755374" indent="0">
              <a:buNone/>
              <a:defRPr sz="640"/>
            </a:lvl7pPr>
            <a:lvl8pPr marL="2047936" indent="0">
              <a:buNone/>
              <a:defRPr sz="640"/>
            </a:lvl8pPr>
            <a:lvl9pPr marL="2340498" indent="0">
              <a:buNone/>
              <a:defRPr sz="6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EC7C-66F9-400C-B93A-FB2221D2B9A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B2CE-9EDD-4A19-8F82-918F01CB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89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92629"/>
            <a:ext cx="1887269" cy="1024202"/>
          </a:xfrm>
        </p:spPr>
        <p:txBody>
          <a:bodyPr anchor="b"/>
          <a:lstStyle>
            <a:lvl1pPr>
              <a:defRPr sz="204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631999"/>
            <a:ext cx="2962335" cy="3119346"/>
          </a:xfrm>
        </p:spPr>
        <p:txBody>
          <a:bodyPr anchor="t"/>
          <a:lstStyle>
            <a:lvl1pPr marL="0" indent="0">
              <a:buNone/>
              <a:defRPr sz="2048"/>
            </a:lvl1pPr>
            <a:lvl2pPr marL="292562" indent="0">
              <a:buNone/>
              <a:defRPr sz="1792"/>
            </a:lvl2pPr>
            <a:lvl3pPr marL="585125" indent="0">
              <a:buNone/>
              <a:defRPr sz="1536"/>
            </a:lvl3pPr>
            <a:lvl4pPr marL="877687" indent="0">
              <a:buNone/>
              <a:defRPr sz="1280"/>
            </a:lvl4pPr>
            <a:lvl5pPr marL="1170249" indent="0">
              <a:buNone/>
              <a:defRPr sz="1280"/>
            </a:lvl5pPr>
            <a:lvl6pPr marL="1462811" indent="0">
              <a:buNone/>
              <a:defRPr sz="1280"/>
            </a:lvl6pPr>
            <a:lvl7pPr marL="1755374" indent="0">
              <a:buNone/>
              <a:defRPr sz="1280"/>
            </a:lvl7pPr>
            <a:lvl8pPr marL="2047936" indent="0">
              <a:buNone/>
              <a:defRPr sz="1280"/>
            </a:lvl8pPr>
            <a:lvl9pPr marL="2340498" indent="0">
              <a:buNone/>
              <a:defRPr sz="128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1316831"/>
            <a:ext cx="1887269" cy="2439593"/>
          </a:xfrm>
        </p:spPr>
        <p:txBody>
          <a:bodyPr/>
          <a:lstStyle>
            <a:lvl1pPr marL="0" indent="0">
              <a:buNone/>
              <a:defRPr sz="1024"/>
            </a:lvl1pPr>
            <a:lvl2pPr marL="292562" indent="0">
              <a:buNone/>
              <a:defRPr sz="896"/>
            </a:lvl2pPr>
            <a:lvl3pPr marL="585125" indent="0">
              <a:buNone/>
              <a:defRPr sz="768"/>
            </a:lvl3pPr>
            <a:lvl4pPr marL="877687" indent="0">
              <a:buNone/>
              <a:defRPr sz="640"/>
            </a:lvl4pPr>
            <a:lvl5pPr marL="1170249" indent="0">
              <a:buNone/>
              <a:defRPr sz="640"/>
            </a:lvl5pPr>
            <a:lvl6pPr marL="1462811" indent="0">
              <a:buNone/>
              <a:defRPr sz="640"/>
            </a:lvl6pPr>
            <a:lvl7pPr marL="1755374" indent="0">
              <a:buNone/>
              <a:defRPr sz="640"/>
            </a:lvl7pPr>
            <a:lvl8pPr marL="2047936" indent="0">
              <a:buNone/>
              <a:defRPr sz="640"/>
            </a:lvl8pPr>
            <a:lvl9pPr marL="2340498" indent="0">
              <a:buNone/>
              <a:defRPr sz="6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EC7C-66F9-400C-B93A-FB2221D2B9A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CB2CE-9EDD-4A19-8F82-918F01CB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978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233698"/>
            <a:ext cx="5046940" cy="8484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1168485"/>
            <a:ext cx="5046940" cy="2785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4068360"/>
            <a:ext cx="1316593" cy="2336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0EC7C-66F9-400C-B93A-FB2221D2B9A2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4068360"/>
            <a:ext cx="1974890" cy="2336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4068360"/>
            <a:ext cx="1316593" cy="2336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CB2CE-9EDD-4A19-8F82-918F01CB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87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85125" rtl="0" eaLnBrk="1" latinLnBrk="0" hangingPunct="1">
        <a:lnSpc>
          <a:spcPct val="90000"/>
        </a:lnSpc>
        <a:spcBef>
          <a:spcPct val="0"/>
        </a:spcBef>
        <a:buNone/>
        <a:defRPr sz="28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6281" indent="-146281" algn="l" defTabSz="585125" rtl="0" eaLnBrk="1" latinLnBrk="0" hangingPunct="1">
        <a:lnSpc>
          <a:spcPct val="90000"/>
        </a:lnSpc>
        <a:spcBef>
          <a:spcPts val="640"/>
        </a:spcBef>
        <a:buFont typeface="Arial" panose="020B0604020202020204" pitchFamily="34" charset="0"/>
        <a:buChar char="•"/>
        <a:defRPr sz="1792" kern="1200">
          <a:solidFill>
            <a:schemeClr val="tx1"/>
          </a:solidFill>
          <a:latin typeface="+mn-lt"/>
          <a:ea typeface="+mn-ea"/>
          <a:cs typeface="+mn-cs"/>
        </a:defRPr>
      </a:lvl1pPr>
      <a:lvl2pPr marL="438843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536" kern="1200">
          <a:solidFill>
            <a:schemeClr val="tx1"/>
          </a:solidFill>
          <a:latin typeface="+mn-lt"/>
          <a:ea typeface="+mn-ea"/>
          <a:cs typeface="+mn-cs"/>
        </a:defRPr>
      </a:lvl2pPr>
      <a:lvl3pPr marL="731406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68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4pPr>
      <a:lvl5pPr marL="1316530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5pPr>
      <a:lvl6pPr marL="1609093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6pPr>
      <a:lvl7pPr marL="1901655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7pPr>
      <a:lvl8pPr marL="2194217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8pPr>
      <a:lvl9pPr marL="2486779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1pPr>
      <a:lvl2pPr marL="292562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85125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3pPr>
      <a:lvl4pPr marL="877687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4pPr>
      <a:lvl5pPr marL="1170249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5pPr>
      <a:lvl6pPr marL="1462811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6pPr>
      <a:lvl7pPr marL="1755374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7pPr>
      <a:lvl8pPr marL="2047936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8pPr>
      <a:lvl9pPr marL="2340498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art, line chart&#10;&#10;Description automatically generated">
            <a:extLst>
              <a:ext uri="{FF2B5EF4-FFF2-40B4-BE49-F238E27FC236}">
                <a16:creationId xmlns:a16="http://schemas.microsoft.com/office/drawing/2014/main" id="{19766DC4-0543-47C5-8D99-2543537914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1F3D114-A2A9-4113-BB7A-BD01E782725F}"/>
              </a:ext>
            </a:extLst>
          </p:cNvPr>
          <p:cNvSpPr txBox="1"/>
          <p:nvPr/>
        </p:nvSpPr>
        <p:spPr>
          <a:xfrm>
            <a:off x="3018127" y="1289813"/>
            <a:ext cx="2200420" cy="40626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Increases through 2025 are due to increases in projected sales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A395367-CB23-488C-85FB-53DEC807B3EA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1422401" y="1492946"/>
            <a:ext cx="1595726" cy="252727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D34CB32-6519-4B63-B15D-6900142FF472}"/>
              </a:ext>
            </a:extLst>
          </p:cNvPr>
          <p:cNvSpPr txBox="1"/>
          <p:nvPr/>
        </p:nvSpPr>
        <p:spPr>
          <a:xfrm>
            <a:off x="2937164" y="2248496"/>
            <a:ext cx="2281383" cy="40626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Decreases through 2030 are due to decreasing vehicle emissions targets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C85070C-7379-48C0-8D1D-E2E5701CC552}"/>
              </a:ext>
            </a:extLst>
          </p:cNvPr>
          <p:cNvCxnSpPr>
            <a:cxnSpLocks/>
            <a:stCxn id="19" idx="1"/>
          </p:cNvCxnSpPr>
          <p:nvPr/>
        </p:nvCxnSpPr>
        <p:spPr>
          <a:xfrm flipH="1" flipV="1">
            <a:off x="2290620" y="2440287"/>
            <a:ext cx="646544" cy="11342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555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55BD9752-0560-452B-BA38-A9BF1B375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903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D40C9CE4-41B3-45CA-A9D8-967DFDA64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97"/>
            <a:ext cx="5851525" cy="43886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C0F7B9-99D7-4482-A031-DDB3A67D5E89}"/>
              </a:ext>
            </a:extLst>
          </p:cNvPr>
          <p:cNvSpPr txBox="1"/>
          <p:nvPr/>
        </p:nvSpPr>
        <p:spPr>
          <a:xfrm>
            <a:off x="794328" y="1263557"/>
            <a:ext cx="1182254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BEV cost learning at a faster rate than ICE learning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EE58F48-B47B-4D50-B0E3-EB64228F25B8}"/>
              </a:ext>
            </a:extLst>
          </p:cNvPr>
          <p:cNvCxnSpPr>
            <a:cxnSpLocks/>
          </p:cNvCxnSpPr>
          <p:nvPr/>
        </p:nvCxnSpPr>
        <p:spPr>
          <a:xfrm flipH="1" flipV="1">
            <a:off x="1976582" y="1559022"/>
            <a:ext cx="277091" cy="1221123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78AFD6E-AD5A-43FE-B5AE-2ADA91BE1337}"/>
              </a:ext>
            </a:extLst>
          </p:cNvPr>
          <p:cNvCxnSpPr>
            <a:cxnSpLocks/>
          </p:cNvCxnSpPr>
          <p:nvPr/>
        </p:nvCxnSpPr>
        <p:spPr>
          <a:xfrm flipV="1">
            <a:off x="1976582" y="1366982"/>
            <a:ext cx="277091" cy="192041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426DCCC-6684-40DB-87D6-000CA150F0D8}"/>
              </a:ext>
            </a:extLst>
          </p:cNvPr>
          <p:cNvSpPr txBox="1"/>
          <p:nvPr/>
        </p:nvSpPr>
        <p:spPr>
          <a:xfrm>
            <a:off x="2879582" y="1435293"/>
            <a:ext cx="2338241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Increase in ICE cost as producers add technology to compensate for upstream emissions accounting.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791DA7C-B82F-47C4-B92F-C51A82761B82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3001818" y="2026224"/>
            <a:ext cx="1046885" cy="458358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312153E-0F0D-478F-A3EC-B54232C850CC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2992582" y="2026224"/>
            <a:ext cx="1056121" cy="1474358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1097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E7569363-EEA5-4BCA-8336-5185CF62F2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A12790-1DC9-4FC0-9698-CD28AA8643B4}"/>
              </a:ext>
            </a:extLst>
          </p:cNvPr>
          <p:cNvSpPr txBox="1"/>
          <p:nvPr/>
        </p:nvSpPr>
        <p:spPr>
          <a:xfrm>
            <a:off x="764455" y="1520660"/>
            <a:ext cx="1803254" cy="77559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Additional ICE technology, combined with ongoing BEV cost learning results in BEV-ICE cost parity in latter years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5206086-DD2C-499C-8898-37CAD0853013}"/>
              </a:ext>
            </a:extLst>
          </p:cNvPr>
          <p:cNvCxnSpPr>
            <a:cxnSpLocks/>
            <a:endCxn id="5" idx="3"/>
          </p:cNvCxnSpPr>
          <p:nvPr/>
        </p:nvCxnSpPr>
        <p:spPr>
          <a:xfrm flipH="1" flipV="1">
            <a:off x="2567709" y="1908459"/>
            <a:ext cx="2004291" cy="456050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9CBCA37-EEFB-4A17-9E83-45215D553160}"/>
              </a:ext>
            </a:extLst>
          </p:cNvPr>
          <p:cNvCxnSpPr>
            <a:cxnSpLocks/>
            <a:endCxn id="5" idx="3"/>
          </p:cNvCxnSpPr>
          <p:nvPr/>
        </p:nvCxnSpPr>
        <p:spPr>
          <a:xfrm flipH="1" flipV="1">
            <a:off x="2567709" y="1908459"/>
            <a:ext cx="1727200" cy="1610596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0922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D3CE3718-0E4D-4CF8-8201-9A448C451B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329853-29CD-411F-A77B-5721D51037C1}"/>
              </a:ext>
            </a:extLst>
          </p:cNvPr>
          <p:cNvSpPr txBox="1"/>
          <p:nvPr/>
        </p:nvSpPr>
        <p:spPr>
          <a:xfrm>
            <a:off x="3297383" y="2593714"/>
            <a:ext cx="1927838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BEV-ICE parity in generalized costs occurs earlier compared to vehicle production costs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3626518-135E-4628-8EE1-704EF2EF1C69}"/>
              </a:ext>
            </a:extLst>
          </p:cNvPr>
          <p:cNvCxnSpPr>
            <a:cxnSpLocks/>
            <a:stCxn id="5" idx="0"/>
          </p:cNvCxnSpPr>
          <p:nvPr/>
        </p:nvCxnSpPr>
        <p:spPr>
          <a:xfrm flipV="1">
            <a:off x="4261302" y="2222296"/>
            <a:ext cx="104548" cy="371418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EC354A0-277C-4398-BA9B-1123F8395FE8}"/>
              </a:ext>
            </a:extLst>
          </p:cNvPr>
          <p:cNvCxnSpPr>
            <a:cxnSpLocks/>
            <a:endCxn id="5" idx="2"/>
          </p:cNvCxnSpPr>
          <p:nvPr/>
        </p:nvCxnSpPr>
        <p:spPr>
          <a:xfrm flipV="1">
            <a:off x="3860800" y="3184645"/>
            <a:ext cx="400502" cy="242046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587BD78-B5E7-4F6E-921D-3B17DF385B4B}"/>
              </a:ext>
            </a:extLst>
          </p:cNvPr>
          <p:cNvSpPr txBox="1"/>
          <p:nvPr/>
        </p:nvSpPr>
        <p:spPr>
          <a:xfrm>
            <a:off x="850919" y="1141642"/>
            <a:ext cx="2074843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With 5 years of fuel costs included, ICE generalized costs decrease with more technology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7C0D36B-1048-4ACA-874C-DEA333D3788C}"/>
              </a:ext>
            </a:extLst>
          </p:cNvPr>
          <p:cNvCxnSpPr>
            <a:cxnSpLocks/>
            <a:endCxn id="19" idx="2"/>
          </p:cNvCxnSpPr>
          <p:nvPr/>
        </p:nvCxnSpPr>
        <p:spPr>
          <a:xfrm flipH="1" flipV="1">
            <a:off x="1888341" y="1732573"/>
            <a:ext cx="1131950" cy="391791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213325B-8E1B-4D3B-91C5-228F6638E5A2}"/>
              </a:ext>
            </a:extLst>
          </p:cNvPr>
          <p:cNvCxnSpPr>
            <a:cxnSpLocks/>
            <a:endCxn id="19" idx="2"/>
          </p:cNvCxnSpPr>
          <p:nvPr/>
        </p:nvCxnSpPr>
        <p:spPr>
          <a:xfrm flipH="1" flipV="1">
            <a:off x="1888341" y="1732573"/>
            <a:ext cx="1113477" cy="1647936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787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4F1B2028-D2D9-4669-8351-37524F89C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50B38E-8FF7-48D3-924A-4EA2A1654346}"/>
              </a:ext>
            </a:extLst>
          </p:cNvPr>
          <p:cNvSpPr txBox="1"/>
          <p:nvPr/>
        </p:nvSpPr>
        <p:spPr>
          <a:xfrm>
            <a:off x="1145311" y="2250138"/>
            <a:ext cx="2683452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With 5 years of fuel costs included,</a:t>
            </a:r>
          </a:p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BEV-ICE parity in generalized costs occurs earlier than for vehicle production costs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712AC5E-EC1B-43C7-929B-27096A5CD9A6}"/>
              </a:ext>
            </a:extLst>
          </p:cNvPr>
          <p:cNvCxnSpPr>
            <a:cxnSpLocks/>
            <a:endCxn id="5" idx="3"/>
          </p:cNvCxnSpPr>
          <p:nvPr/>
        </p:nvCxnSpPr>
        <p:spPr>
          <a:xfrm flipH="1" flipV="1">
            <a:off x="3828763" y="2545604"/>
            <a:ext cx="59746" cy="908796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5EFCC60-D279-4508-8D9D-C6763247316B}"/>
              </a:ext>
            </a:extLst>
          </p:cNvPr>
          <p:cNvCxnSpPr>
            <a:cxnSpLocks/>
            <a:endCxn id="5" idx="3"/>
          </p:cNvCxnSpPr>
          <p:nvPr/>
        </p:nvCxnSpPr>
        <p:spPr>
          <a:xfrm flipH="1">
            <a:off x="3828763" y="2133600"/>
            <a:ext cx="266987" cy="412004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266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7C25A9A8-85FA-4CF4-9F71-A493E97F8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75EB3FB-516E-4882-B0F9-EE849F38DA89}"/>
              </a:ext>
            </a:extLst>
          </p:cNvPr>
          <p:cNvCxnSpPr>
            <a:cxnSpLocks/>
          </p:cNvCxnSpPr>
          <p:nvPr/>
        </p:nvCxnSpPr>
        <p:spPr>
          <a:xfrm>
            <a:off x="3731490" y="3260437"/>
            <a:ext cx="5449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34EABDE-FBB3-41F7-A619-3096A030699A}"/>
              </a:ext>
            </a:extLst>
          </p:cNvPr>
          <p:cNvCxnSpPr>
            <a:cxnSpLocks/>
          </p:cNvCxnSpPr>
          <p:nvPr/>
        </p:nvCxnSpPr>
        <p:spPr>
          <a:xfrm>
            <a:off x="4414981" y="3888510"/>
            <a:ext cx="665019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FEDF68-2AA9-4F6A-BD45-D93EC65D9732}"/>
              </a:ext>
            </a:extLst>
          </p:cNvPr>
          <p:cNvCxnSpPr>
            <a:cxnSpLocks/>
          </p:cNvCxnSpPr>
          <p:nvPr/>
        </p:nvCxnSpPr>
        <p:spPr>
          <a:xfrm>
            <a:off x="3075708" y="3546765"/>
            <a:ext cx="5449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228CDC0-ADAB-4024-AF89-19208AC4DDCA}"/>
              </a:ext>
            </a:extLst>
          </p:cNvPr>
          <p:cNvCxnSpPr>
            <a:cxnSpLocks/>
          </p:cNvCxnSpPr>
          <p:nvPr/>
        </p:nvCxnSpPr>
        <p:spPr>
          <a:xfrm>
            <a:off x="2419926" y="3676074"/>
            <a:ext cx="5449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C153DE8-8BBC-4507-B58E-B92F1F5A2CF3}"/>
              </a:ext>
            </a:extLst>
          </p:cNvPr>
          <p:cNvSpPr txBox="1"/>
          <p:nvPr/>
        </p:nvSpPr>
        <p:spPr>
          <a:xfrm>
            <a:off x="1052946" y="1660721"/>
            <a:ext cx="2567710" cy="40626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Temporary step-up in nonhauling BEVs due to minimum required share inputs.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BE14807-ECDE-4CAF-A11A-6A223813BA49}"/>
              </a:ext>
            </a:extLst>
          </p:cNvPr>
          <p:cNvCxnSpPr>
            <a:cxnSpLocks/>
            <a:endCxn id="13" idx="3"/>
          </p:cNvCxnSpPr>
          <p:nvPr/>
        </p:nvCxnSpPr>
        <p:spPr>
          <a:xfrm flipH="1" flipV="1">
            <a:off x="3620656" y="1863854"/>
            <a:ext cx="457132" cy="1376320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AF78469-4667-462D-9A80-8DC48AF47945}"/>
              </a:ext>
            </a:extLst>
          </p:cNvPr>
          <p:cNvSpPr txBox="1"/>
          <p:nvPr/>
        </p:nvSpPr>
        <p:spPr>
          <a:xfrm>
            <a:off x="1052946" y="2201655"/>
            <a:ext cx="2327436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Specified levels of minimum required share for nonhauling BEVs specified in Alt 0 policy inputs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E414D26-4CD0-49E2-9873-1729DB69FBF5}"/>
              </a:ext>
            </a:extLst>
          </p:cNvPr>
          <p:cNvCxnSpPr>
            <a:cxnSpLocks/>
            <a:endCxn id="16" idx="2"/>
          </p:cNvCxnSpPr>
          <p:nvPr/>
        </p:nvCxnSpPr>
        <p:spPr>
          <a:xfrm flipH="1" flipV="1">
            <a:off x="2216664" y="2792586"/>
            <a:ext cx="404560" cy="883488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C3EB560-0088-4529-A8CE-B5FEBCFCC3C9}"/>
              </a:ext>
            </a:extLst>
          </p:cNvPr>
          <p:cNvCxnSpPr>
            <a:cxnSpLocks/>
            <a:endCxn id="16" idx="2"/>
          </p:cNvCxnSpPr>
          <p:nvPr/>
        </p:nvCxnSpPr>
        <p:spPr>
          <a:xfrm flipH="1" flipV="1">
            <a:off x="2216664" y="2792586"/>
            <a:ext cx="1013638" cy="754178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C75C6D8-33A2-4C8C-8D53-40E0163E2EC6}"/>
              </a:ext>
            </a:extLst>
          </p:cNvPr>
          <p:cNvCxnSpPr>
            <a:cxnSpLocks/>
            <a:endCxn id="16" idx="2"/>
          </p:cNvCxnSpPr>
          <p:nvPr/>
        </p:nvCxnSpPr>
        <p:spPr>
          <a:xfrm flipH="1" flipV="1">
            <a:off x="2216664" y="2792586"/>
            <a:ext cx="1671845" cy="467850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956AF51-F9C8-4621-BD87-87020A440DEE}"/>
              </a:ext>
            </a:extLst>
          </p:cNvPr>
          <p:cNvCxnSpPr>
            <a:cxnSpLocks/>
            <a:endCxn id="16" idx="2"/>
          </p:cNvCxnSpPr>
          <p:nvPr/>
        </p:nvCxnSpPr>
        <p:spPr>
          <a:xfrm flipH="1" flipV="1">
            <a:off x="2216664" y="2792586"/>
            <a:ext cx="2401518" cy="1095924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75984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1DFE0188-8D88-40D4-B936-196C5C8634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6B46A2-23F7-47E5-A5C7-FA7B75BFFD3C}"/>
              </a:ext>
            </a:extLst>
          </p:cNvPr>
          <p:cNvSpPr txBox="1"/>
          <p:nvPr/>
        </p:nvSpPr>
        <p:spPr>
          <a:xfrm>
            <a:off x="1043709" y="1704611"/>
            <a:ext cx="2096656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Significant increase in BEV shares as producer tries to avoid non-compliance state.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06CCB37-43CD-4011-BC97-CCE935CA4D43}"/>
              </a:ext>
            </a:extLst>
          </p:cNvPr>
          <p:cNvCxnSpPr>
            <a:cxnSpLocks/>
            <a:endCxn id="4" idx="3"/>
          </p:cNvCxnSpPr>
          <p:nvPr/>
        </p:nvCxnSpPr>
        <p:spPr>
          <a:xfrm flipH="1" flipV="1">
            <a:off x="3140365" y="2000077"/>
            <a:ext cx="1653310" cy="103929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BE247BE-2CB2-4CA5-914A-809EEC336459}"/>
              </a:ext>
            </a:extLst>
          </p:cNvPr>
          <p:cNvSpPr txBox="1"/>
          <p:nvPr/>
        </p:nvSpPr>
        <p:spPr>
          <a:xfrm>
            <a:off x="1043709" y="2381023"/>
            <a:ext cx="2096655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Generally, ramp up of BEV shares is greater than the less-stringent, no-action policy (Alt 0)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9C19400-C985-4E3E-8D69-435496108236}"/>
              </a:ext>
            </a:extLst>
          </p:cNvPr>
          <p:cNvCxnSpPr>
            <a:cxnSpLocks/>
            <a:endCxn id="8" idx="3"/>
          </p:cNvCxnSpPr>
          <p:nvPr/>
        </p:nvCxnSpPr>
        <p:spPr>
          <a:xfrm flipH="1" flipV="1">
            <a:off x="3140364" y="2676489"/>
            <a:ext cx="794328" cy="140604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4712E97-63F9-44B9-A0D2-905C1F66B3BC}"/>
              </a:ext>
            </a:extLst>
          </p:cNvPr>
          <p:cNvCxnSpPr>
            <a:cxnSpLocks/>
            <a:endCxn id="8" idx="3"/>
          </p:cNvCxnSpPr>
          <p:nvPr/>
        </p:nvCxnSpPr>
        <p:spPr>
          <a:xfrm flipH="1" flipV="1">
            <a:off x="3140364" y="2676489"/>
            <a:ext cx="914400" cy="971878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5832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C9FF8A84-45D3-49A4-9DB6-11BDABB002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107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2C034225-012F-4794-9A7B-B01F0A3A28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122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D5C919BA-BB00-41ED-99E3-415B9C124F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22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BEEA23C5-D725-46D1-8E43-0994EF7831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16320D-7B7E-4286-B504-97C19D99CDD0}"/>
              </a:ext>
            </a:extLst>
          </p:cNvPr>
          <p:cNvSpPr txBox="1"/>
          <p:nvPr/>
        </p:nvSpPr>
        <p:spPr>
          <a:xfrm>
            <a:off x="914401" y="2322387"/>
            <a:ext cx="2011362" cy="40626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Emissions targets decrease at an accelerated rate after 2041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D04BD17-9272-475A-A81A-C97FD072BF4E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2925763" y="2322394"/>
            <a:ext cx="1082819" cy="203126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6828073-B0D3-4C01-AB3A-FD1DB1988354}"/>
              </a:ext>
            </a:extLst>
          </p:cNvPr>
          <p:cNvSpPr txBox="1"/>
          <p:nvPr/>
        </p:nvSpPr>
        <p:spPr>
          <a:xfrm>
            <a:off x="3740727" y="1294340"/>
            <a:ext cx="1488498" cy="61066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Non-compliance in 2045 and 2046 due to lack of available credits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CC4FDDD-68BD-4D27-83BF-D8364C20CE9F}"/>
              </a:ext>
            </a:extLst>
          </p:cNvPr>
          <p:cNvCxnSpPr>
            <a:cxnSpLocks/>
            <a:endCxn id="10" idx="2"/>
          </p:cNvCxnSpPr>
          <p:nvPr/>
        </p:nvCxnSpPr>
        <p:spPr>
          <a:xfrm flipH="1" flipV="1">
            <a:off x="4484976" y="1904999"/>
            <a:ext cx="27566" cy="1209677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159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21CE126E-0907-4C27-8C27-54D3AF3212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368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B3D5CA02-CBAE-4CEA-A8DB-AA8D119931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3956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EF5C443B-6BD9-47DC-83C5-1BC759CEE5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7368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AA7AC999-5E8C-40EA-B6BA-95B8883708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048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36767D61-5D78-43E3-8F31-362F245AA8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9780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48BF2EFB-20CD-4CC0-A25B-F9A4A00699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198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78CB4F3C-3EAD-4971-9536-2A8B099616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531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C782DB73-C770-4A63-8B82-1FF5BAFF30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851525" cy="43886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CA6CEB2-1C3D-41C6-96D6-9C2BE3B8E5D0}"/>
              </a:ext>
            </a:extLst>
          </p:cNvPr>
          <p:cNvSpPr txBox="1"/>
          <p:nvPr/>
        </p:nvSpPr>
        <p:spPr>
          <a:xfrm>
            <a:off x="1671782" y="1899253"/>
            <a:ext cx="3266139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The no-action policy is the same as the context policy. Therefore, Alt 0 sales are calibrated to be the same as the analysis context sales projections.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712608C-B8D6-4E65-A7E8-41FD53657AEA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2743200" y="1182255"/>
            <a:ext cx="561652" cy="716998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14D83E0-F80E-4014-B535-4A58DBBF335D}"/>
              </a:ext>
            </a:extLst>
          </p:cNvPr>
          <p:cNvSpPr txBox="1"/>
          <p:nvPr/>
        </p:nvSpPr>
        <p:spPr>
          <a:xfrm>
            <a:off x="1191091" y="3016990"/>
            <a:ext cx="2318727" cy="84484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050" dirty="0">
                <a:solidFill>
                  <a:schemeClr val="bg2">
                    <a:lumMod val="50000"/>
                  </a:schemeClr>
                </a:solidFill>
              </a:rPr>
              <a:t>note: this demo example was run using the ‘Consolidate Manufacturers=TRUE’ option. When OMEGA is run for individual producers, this chart will show sales for each, as well as the total (orange line.)</a:t>
            </a:r>
          </a:p>
        </p:txBody>
      </p:sp>
    </p:spTree>
    <p:extLst>
      <p:ext uri="{BB962C8B-B14F-4D97-AF65-F5344CB8AC3E}">
        <p14:creationId xmlns:p14="http://schemas.microsoft.com/office/powerpoint/2010/main" val="376012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2A048EC6-AA71-423B-B79F-D06DF74828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7AC1F9-9B8A-42E2-82D0-6D1EADB0B972}"/>
              </a:ext>
            </a:extLst>
          </p:cNvPr>
          <p:cNvSpPr txBox="1"/>
          <p:nvPr/>
        </p:nvSpPr>
        <p:spPr>
          <a:xfrm>
            <a:off x="1745673" y="1899253"/>
            <a:ext cx="3192248" cy="77559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Deviations from the analysis context projected sales are the result of the assumed price elasticity of demand for new vehicles, and differences in the generalized costs between Alt 0 and Alt 1.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CF1D0D4-062C-4DE3-BF3A-D53E64CC116D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2641600" y="1034473"/>
            <a:ext cx="700197" cy="864780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84BE032-2B1E-4780-B50C-272DBFAC6EE4}"/>
              </a:ext>
            </a:extLst>
          </p:cNvPr>
          <p:cNvCxnSpPr>
            <a:cxnSpLocks/>
            <a:endCxn id="5" idx="0"/>
          </p:cNvCxnSpPr>
          <p:nvPr/>
        </p:nvCxnSpPr>
        <p:spPr>
          <a:xfrm flipH="1">
            <a:off x="3341797" y="1394691"/>
            <a:ext cx="990060" cy="504562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403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00E473A6-793B-47EA-9F03-514C8B035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775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70FA9912-E33A-406B-B8DB-F6F60C6169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404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38CD7E47-162B-4630-ACEA-0B6255AD19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803" y="0"/>
            <a:ext cx="5851525" cy="43886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A0FEF4-2180-440D-B406-66221BF923B1}"/>
              </a:ext>
            </a:extLst>
          </p:cNvPr>
          <p:cNvSpPr txBox="1"/>
          <p:nvPr/>
        </p:nvSpPr>
        <p:spPr>
          <a:xfrm>
            <a:off x="790792" y="3009339"/>
            <a:ext cx="1958110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BEV cert values start off at less than zero, due to ‘ac leakage’ off-cycle credit in policy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2BB8DEA-5D27-427B-8F27-9645BC5A75C8}"/>
              </a:ext>
            </a:extLst>
          </p:cNvPr>
          <p:cNvCxnSpPr>
            <a:cxnSpLocks/>
            <a:endCxn id="16" idx="3"/>
          </p:cNvCxnSpPr>
          <p:nvPr/>
        </p:nvCxnSpPr>
        <p:spPr>
          <a:xfrm flipH="1" flipV="1">
            <a:off x="2783681" y="2679060"/>
            <a:ext cx="162719" cy="646031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DEB56AE-4C8A-4AC8-A65C-FB6352F3FE55}"/>
              </a:ext>
            </a:extLst>
          </p:cNvPr>
          <p:cNvSpPr txBox="1"/>
          <p:nvPr/>
        </p:nvSpPr>
        <p:spPr>
          <a:xfrm>
            <a:off x="707665" y="2383594"/>
            <a:ext cx="2076016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BEV cert values increase in 2035 with introduction of upstream emissions accounting in policy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8F72C25-3607-4046-8C01-4FD0390CF1F5}"/>
              </a:ext>
            </a:extLst>
          </p:cNvPr>
          <p:cNvCxnSpPr>
            <a:cxnSpLocks/>
            <a:endCxn id="16" idx="3"/>
          </p:cNvCxnSpPr>
          <p:nvPr/>
        </p:nvCxnSpPr>
        <p:spPr>
          <a:xfrm flipH="1" flipV="1">
            <a:off x="2783681" y="2679060"/>
            <a:ext cx="162719" cy="368940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A9E7AAD-751A-43C2-AA2D-E32165831FF5}"/>
              </a:ext>
            </a:extLst>
          </p:cNvPr>
          <p:cNvCxnSpPr>
            <a:cxnSpLocks/>
            <a:endCxn id="7" idx="2"/>
          </p:cNvCxnSpPr>
          <p:nvPr/>
        </p:nvCxnSpPr>
        <p:spPr>
          <a:xfrm flipH="1" flipV="1">
            <a:off x="1769847" y="3600270"/>
            <a:ext cx="225208" cy="140457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1195376-3DB9-4AE9-89D1-12F3C4DF7EB9}"/>
              </a:ext>
            </a:extLst>
          </p:cNvPr>
          <p:cNvSpPr txBox="1"/>
          <p:nvPr/>
        </p:nvSpPr>
        <p:spPr>
          <a:xfrm>
            <a:off x="790792" y="1061619"/>
            <a:ext cx="2336801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ICE cert values decrease as producer applies technology to compensate for accounting of BEV upstream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1C11ED9-AF0C-4A59-9419-2CC6A772BE7C}"/>
              </a:ext>
            </a:extLst>
          </p:cNvPr>
          <p:cNvCxnSpPr>
            <a:cxnSpLocks/>
            <a:endCxn id="38" idx="0"/>
          </p:cNvCxnSpPr>
          <p:nvPr/>
        </p:nvCxnSpPr>
        <p:spPr>
          <a:xfrm flipH="1">
            <a:off x="1959193" y="979055"/>
            <a:ext cx="977971" cy="82564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784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229CEA52-6207-4632-B7A5-FC6B88961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F78B5074-60D8-460C-9E4B-1D9DCA55C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94"/>
            <a:ext cx="5851525" cy="43886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84ED865-6803-483C-B520-366B6503AE4E}"/>
              </a:ext>
            </a:extLst>
          </p:cNvPr>
          <p:cNvSpPr txBox="1"/>
          <p:nvPr/>
        </p:nvSpPr>
        <p:spPr>
          <a:xfrm>
            <a:off x="846209" y="2907739"/>
            <a:ext cx="2783681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Without accounting for upstream emissions, BEV cert values remain at less than zero, due to ‘ac leakage’ off-cycle credit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D021EA5-C791-492A-8893-F077A6F9BB19}"/>
              </a:ext>
            </a:extLst>
          </p:cNvPr>
          <p:cNvCxnSpPr>
            <a:cxnSpLocks/>
            <a:endCxn id="6" idx="2"/>
          </p:cNvCxnSpPr>
          <p:nvPr/>
        </p:nvCxnSpPr>
        <p:spPr>
          <a:xfrm flipH="1" flipV="1">
            <a:off x="2238050" y="3498670"/>
            <a:ext cx="542095" cy="232821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D1261A5-3361-48ED-B607-0DE360E17497}"/>
              </a:ext>
            </a:extLst>
          </p:cNvPr>
          <p:cNvSpPr txBox="1"/>
          <p:nvPr/>
        </p:nvSpPr>
        <p:spPr>
          <a:xfrm>
            <a:off x="846209" y="2262844"/>
            <a:ext cx="2783681" cy="5909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ICE technology is eventually exhausted as emissions targets decrease and producers apply increasingly more technology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3EA1DD0-B167-46DA-8E23-2A2C05CAA9A1}"/>
              </a:ext>
            </a:extLst>
          </p:cNvPr>
          <p:cNvCxnSpPr>
            <a:cxnSpLocks/>
            <a:endCxn id="13" idx="3"/>
          </p:cNvCxnSpPr>
          <p:nvPr/>
        </p:nvCxnSpPr>
        <p:spPr>
          <a:xfrm flipH="1" flipV="1">
            <a:off x="3629890" y="2558310"/>
            <a:ext cx="738910" cy="73245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50A1D2D-0624-4035-9999-820E95AEEE69}"/>
              </a:ext>
            </a:extLst>
          </p:cNvPr>
          <p:cNvCxnSpPr>
            <a:cxnSpLocks/>
            <a:endCxn id="13" idx="3"/>
          </p:cNvCxnSpPr>
          <p:nvPr/>
        </p:nvCxnSpPr>
        <p:spPr>
          <a:xfrm flipH="1">
            <a:off x="3629890" y="2152977"/>
            <a:ext cx="738912" cy="405333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365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8D0FD546-A718-4772-BEFB-FD889A875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5851525" cy="43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66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10115</TotalTime>
  <Words>406</Words>
  <Application>Microsoft Office PowerPoint</Application>
  <PresentationFormat>Custom</PresentationFormat>
  <Paragraphs>48</Paragraphs>
  <Slides>26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Bolon, Kevin</dc:creator>
  <cp:lastModifiedBy>Bolon, Kevin</cp:lastModifiedBy>
  <cp:revision>29</cp:revision>
  <dcterms:created xsi:type="dcterms:W3CDTF">2021-10-19T19:44:43Z</dcterms:created>
  <dcterms:modified xsi:type="dcterms:W3CDTF">2021-10-26T20:19:57Z</dcterms:modified>
</cp:coreProperties>
</file>